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27" r:id="rId4"/>
    <p:sldId id="313" r:id="rId5"/>
    <p:sldId id="328" r:id="rId6"/>
    <p:sldId id="315" r:id="rId7"/>
    <p:sldId id="316" r:id="rId8"/>
    <p:sldId id="314" r:id="rId9"/>
    <p:sldId id="310" r:id="rId10"/>
    <p:sldId id="320" r:id="rId11"/>
    <p:sldId id="325" r:id="rId12"/>
    <p:sldId id="322" r:id="rId13"/>
    <p:sldId id="323" r:id="rId14"/>
    <p:sldId id="330" r:id="rId15"/>
    <p:sldId id="329" r:id="rId16"/>
    <p:sldId id="286" r:id="rId17"/>
  </p:sldIdLst>
  <p:sldSz cx="9144000" cy="6858000" type="screen4x3"/>
  <p:notesSz cx="7010400" cy="9296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na Adamantos" initials="AA" lastIdx="6" clrIdx="0"/>
  <p:cmAuthor id="2" name="Evros Iniotis" initials="EI" lastIdx="10" clrIdx="1">
    <p:extLst>
      <p:ext uri="{19B8F6BF-5375-455C-9EA6-DF929625EA0E}">
        <p15:presenceInfo xmlns:p15="http://schemas.microsoft.com/office/powerpoint/2012/main" userId="58426589b1612d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942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5" autoAdjust="0"/>
    <p:restoredTop sz="95501" autoAdjust="0"/>
  </p:normalViewPr>
  <p:slideViewPr>
    <p:cSldViewPr>
      <p:cViewPr varScale="1">
        <p:scale>
          <a:sx n="84" d="100"/>
          <a:sy n="84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0275C9-CC85-4DDE-BD11-56AC23FF90D9}" type="datetimeFigureOut">
              <a:rPr lang="en-US"/>
              <a:pPr>
                <a:defRPr/>
              </a:pPr>
              <a:t>01/06/2018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A37ADB-C222-4CC1-854F-DF43FC6C1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334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0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A43B0F-747B-471D-8EA4-34D1E28E6D8C}" type="datetimeFigureOut">
              <a:rPr lang="en-US"/>
              <a:pPr>
                <a:defRPr/>
              </a:pPr>
              <a:t>01/06/2018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7018"/>
            <a:ext cx="5608975" cy="4182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EA7F19-5ACE-42F1-BCD1-22E8A22A0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867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89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Μαθηματικά/Φυσική</a:t>
            </a:r>
            <a:r>
              <a:rPr lang="el-GR" baseline="0" dirty="0" smtClean="0"/>
              <a:t> επιλεγόμενα – 13.5 γενικό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2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200" dirty="0" smtClean="0"/>
              <a:t>Εκπαίδευση Αξιωματικών Γέφυρας σε πλοία εμπορικού ναυτικού σε ότι αφορά την ασφαλή λειτουργία, τον χειρισμό και τη διαχείριση πλοίου.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200" dirty="0" smtClean="0"/>
              <a:t>Εκπαίδευση Αξιωματικών Μηχανής σε πλοία εμπορικού ναυτικού</a:t>
            </a:r>
            <a:r>
              <a:rPr lang="en-US" altLang="en-US" sz="1200" dirty="0" smtClean="0"/>
              <a:t> </a:t>
            </a:r>
            <a:r>
              <a:rPr lang="el-GR" altLang="en-US" sz="1200" dirty="0" smtClean="0"/>
              <a:t>σχετικά με την λειτουργία, συντήρηση και επισκευή μηχανών, γεννητριών και άλλων μηχανικών και ηλεκτρικών συστημάτων του πλοίου.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200" dirty="0" smtClean="0"/>
              <a:t>Εκπαίδευση </a:t>
            </a:r>
            <a:r>
              <a:rPr lang="el-GR" altLang="en-US" sz="1200" dirty="0" err="1" smtClean="0"/>
              <a:t>Ηλεκτρο</a:t>
            </a:r>
            <a:r>
              <a:rPr lang="el-GR" altLang="en-US" sz="1200" dirty="0" smtClean="0"/>
              <a:t>-Τεχνολόγων Αξιωματικών σε πλοία του εμπορικού ναυτικού σχετικά με την λειτουργία, επισκευή και συντήρηση των ηλεκτρονικών και ηλεκτρολογικών συστημάτων του πλοίου.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altLang="en-US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1200" dirty="0" smtClean="0"/>
              <a:t>Ανέλιξη σε Υποπλοίαρχο / 2</a:t>
            </a:r>
            <a:r>
              <a:rPr lang="el-GR" altLang="en-US" sz="1200" baseline="30000" dirty="0" smtClean="0"/>
              <a:t>ο</a:t>
            </a:r>
            <a:r>
              <a:rPr lang="el-GR" altLang="en-US" sz="1200" dirty="0" smtClean="0"/>
              <a:t> Μηχανικό και μετά Πλοίαρχο/1</a:t>
            </a:r>
            <a:r>
              <a:rPr lang="el-GR" altLang="en-US" sz="1200" baseline="30000" dirty="0" smtClean="0"/>
              <a:t>ο</a:t>
            </a:r>
            <a:r>
              <a:rPr lang="el-GR" altLang="en-US" sz="1200" dirty="0" smtClean="0"/>
              <a:t> Μηχανικό με βάση τους μήνες υπηρεσίας, την εμπειρία και παρακολούθηση προγράμματος προαγωγής.\</a:t>
            </a:r>
            <a:endParaRPr lang="en-US" altLang="en-US" sz="12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1200" smtClean="0"/>
              <a:t>90</a:t>
            </a:r>
            <a:endParaRPr lang="el-GR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Προφορικά: μια από τις</a:t>
            </a:r>
            <a:r>
              <a:rPr lang="el-GR" baseline="0" dirty="0" smtClean="0"/>
              <a:t> μεγαλύτερες ναυτιλιακές δυνάμεις στον κόσμο στη διαχείριση πλοίων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3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Μαθηματικά/Φυσική</a:t>
            </a:r>
            <a:r>
              <a:rPr lang="el-GR" baseline="0" dirty="0" smtClean="0"/>
              <a:t> επιλεγόμενα – 13.5 γενικό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2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200" dirty="0" smtClean="0"/>
              <a:t>Στην προσπάθεια μας να βοηθήσουμε τους δόκιμους μας και σε στενή συνεργασία με την ισχυρή ναυτιλιακή βιομηχανία της Κύπρου, έχουμε δημιουργήσει το </a:t>
            </a:r>
            <a:r>
              <a:rPr lang="el-GR" altLang="en-US" sz="1200" b="1" dirty="0" smtClean="0"/>
              <a:t>Σχέδιο Χρηματοδότησης Δοκίμων</a:t>
            </a:r>
            <a:r>
              <a:rPr lang="el-GR" altLang="en-US" sz="1200" dirty="0" smtClean="0"/>
              <a:t>.</a:t>
            </a:r>
          </a:p>
          <a:p>
            <a:pPr marL="0" indent="0">
              <a:buNone/>
            </a:pPr>
            <a:r>
              <a:rPr lang="el-GR" altLang="en-US" sz="1200" dirty="0" smtClean="0"/>
              <a:t>Χρηματοδότηση ΝΑΚ:</a:t>
            </a:r>
          </a:p>
          <a:p>
            <a:r>
              <a:rPr lang="el-GR" altLang="en-US" sz="1200" dirty="0" smtClean="0"/>
              <a:t>Οι δόκιμοι που θα συμμετέχουν με επιτυχία στο σχέδιο, θα τύχουν οικονομικής </a:t>
            </a:r>
            <a:r>
              <a:rPr lang="en-US" sz="1200" dirty="0" err="1" smtClean="0"/>
              <a:t>χρημ</a:t>
            </a:r>
            <a:r>
              <a:rPr lang="en-US" sz="1200" dirty="0" smtClean="0"/>
              <a:t>ατοδότησης</a:t>
            </a:r>
            <a:r>
              <a:rPr lang="el-GR" altLang="en-US" sz="1200" dirty="0" smtClean="0"/>
              <a:t> τόσο από την ΝΑΚ, όσο και από μια ναυτιλιακή εταιρεία.</a:t>
            </a:r>
          </a:p>
          <a:p>
            <a:r>
              <a:rPr lang="el-GR" altLang="en-US" sz="1200" dirty="0" smtClean="0"/>
              <a:t>Το ύψος της χρηματοδότησης ανέρχεται σε €5,000 ανά έτος, κατά το 2</a:t>
            </a:r>
            <a:r>
              <a:rPr lang="el-GR" altLang="en-US" sz="1200" baseline="30000" dirty="0" smtClean="0"/>
              <a:t>ο</a:t>
            </a:r>
            <a:r>
              <a:rPr lang="el-GR" altLang="en-US" sz="1200" dirty="0" smtClean="0"/>
              <a:t>, 3</a:t>
            </a:r>
            <a:r>
              <a:rPr lang="el-GR" altLang="en-US" sz="1200" baseline="30000" dirty="0" smtClean="0"/>
              <a:t>ο</a:t>
            </a:r>
            <a:r>
              <a:rPr lang="el-GR" altLang="en-US" sz="1200" dirty="0" smtClean="0"/>
              <a:t> &amp; 4</a:t>
            </a:r>
            <a:r>
              <a:rPr lang="el-GR" altLang="en-US" sz="1200" baseline="30000" dirty="0" smtClean="0"/>
              <a:t>ο</a:t>
            </a:r>
            <a:r>
              <a:rPr lang="el-GR" altLang="en-US" sz="1200" dirty="0" smtClean="0"/>
              <a:t> έτος.</a:t>
            </a:r>
          </a:p>
          <a:p>
            <a:pPr marL="0" indent="0">
              <a:buNone/>
            </a:pPr>
            <a:r>
              <a:rPr lang="el-GR" altLang="en-US" sz="1200" dirty="0" smtClean="0"/>
              <a:t>Εγγυημένη </a:t>
            </a:r>
            <a:r>
              <a:rPr lang="el-GR" altLang="en-US" sz="1200" dirty="0" err="1" smtClean="0"/>
              <a:t>Εργοδότηση</a:t>
            </a:r>
            <a:r>
              <a:rPr lang="el-GR" altLang="en-US" sz="1200" dirty="0" smtClean="0"/>
              <a:t>:</a:t>
            </a:r>
          </a:p>
          <a:p>
            <a:r>
              <a:rPr lang="el-GR" altLang="en-US" sz="1200" dirty="0" smtClean="0"/>
              <a:t>Αφού ολοκληρώσουν τις σπουδές τους, οι δόκιμοι θα πρέπει να συμπληρώσουν 24 μήνες θαλάσσιας υπηρεσίας στα πλοία της εταιρίας που τους έχει «</a:t>
            </a:r>
            <a:r>
              <a:rPr lang="el-GR" altLang="en-US" sz="1200" i="1" dirty="0" smtClean="0"/>
              <a:t>υιοθετήσει</a:t>
            </a:r>
            <a:r>
              <a:rPr lang="el-GR" altLang="en-US" sz="1200" dirty="0" smtClean="0"/>
              <a:t>». </a:t>
            </a:r>
          </a:p>
          <a:p>
            <a:r>
              <a:rPr lang="el-GR" altLang="en-US" sz="1200" dirty="0" smtClean="0"/>
              <a:t>Ενώ εργάζονται, θα αποκόπτεται ένα μικρό ποσό από τον μισθό τους, έτσι ώστε να αποπληρωθεί η οικονομική στήριξη που είχαν λάβει κατά την διάρκεια των σπουδών τους </a:t>
            </a:r>
            <a:r>
              <a:rPr lang="el-GR" altLang="en-US" sz="1200" i="1" dirty="0" smtClean="0"/>
              <a:t>(γύρω στα €650 σε μηνιαία βάση).</a:t>
            </a:r>
            <a:endParaRPr lang="en-US" altLang="en-US" sz="1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05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*Ο φοιτητής έχει την δυνατότητα να  κάνει περισσότερους μήνες πρακτική και να κερδίσει περισσότερα χρήματα, χωρίς αυτό να επηρεάζει τα μαθήματά του.</a:t>
            </a:r>
            <a:endParaRPr lang="en-US" sz="10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3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0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Μαθηματικά/Φυσική</a:t>
            </a:r>
            <a:r>
              <a:rPr lang="el-GR" baseline="0" dirty="0" smtClean="0"/>
              <a:t> επιλεγόμενα – 13.5 γενικό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A7F19-5ACE-42F1-BCD1-22E8A22A0EA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303C-A32F-4133-872E-99C0D3D34EEE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9A95-FDCD-477D-940F-D449648F7941}" type="slidenum">
              <a:rPr lang="el-GR" altLang="en-US"/>
              <a:pPr>
                <a:defRPr/>
              </a:pPr>
              <a:t>‹#›</a:t>
            </a:fld>
            <a:fld id="{4EE8F27F-1646-4F0A-AB90-238634F8B238}" type="slidenum">
              <a:rPr lang="el-GR" altLang="en-US"/>
              <a:pPr>
                <a:defRPr/>
              </a:pPr>
              <a:t>‹#›</a:t>
            </a:fld>
            <a:fld id="{02C264E2-47DA-4B84-BAD1-441684EF501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11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FA0D-1D54-4B4E-BF7F-5F44905CCAF2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C10F-E763-4A4E-BF20-C85EF245D71C}" type="slidenum">
              <a:rPr lang="el-GR" altLang="en-US"/>
              <a:pPr>
                <a:defRPr/>
              </a:pPr>
              <a:t>‹#›</a:t>
            </a:fld>
            <a:fld id="{BEC31417-E49A-4288-BBDE-36957F24FC9B}" type="slidenum">
              <a:rPr lang="el-GR" altLang="en-US"/>
              <a:pPr>
                <a:defRPr/>
              </a:pPr>
              <a:t>‹#›</a:t>
            </a:fld>
            <a:fld id="{709F8752-34DB-4384-9D14-E77B78140EB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0682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6EE6-C7D0-4458-BC0A-546ABC0D0975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3746-77E7-4071-8D0F-00BFDED0FF11}" type="slidenum">
              <a:rPr lang="el-GR" altLang="en-US"/>
              <a:pPr>
                <a:defRPr/>
              </a:pPr>
              <a:t>‹#›</a:t>
            </a:fld>
            <a:fld id="{C61B06C4-CEB3-4DEC-9182-010EE45317B2}" type="slidenum">
              <a:rPr lang="el-GR" altLang="en-US"/>
              <a:pPr>
                <a:defRPr/>
              </a:pPr>
              <a:t>‹#›</a:t>
            </a:fld>
            <a:fld id="{F3B494B1-8EEA-42CA-93A4-712A9971B9B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4737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8190-0555-4421-89C3-BE11A376CE46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5604-091F-4850-A82A-1D2B1227B80F}" type="slidenum">
              <a:rPr lang="el-GR" altLang="en-US"/>
              <a:pPr>
                <a:defRPr/>
              </a:pPr>
              <a:t>‹#›</a:t>
            </a:fld>
            <a:fld id="{627F1F19-46AD-4D8F-9B9A-79F9CD3CBAAF}" type="slidenum">
              <a:rPr lang="el-GR" altLang="en-US"/>
              <a:pPr>
                <a:defRPr/>
              </a:pPr>
              <a:t>‹#›</a:t>
            </a:fld>
            <a:fld id="{37295646-C67D-4E09-8E20-5BD10F5DF12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1680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58F1-4338-4B4B-8431-D721FDBF93E3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0A35-8D95-4887-90C5-372D9D92048A}" type="slidenum">
              <a:rPr lang="el-GR" altLang="en-US"/>
              <a:pPr>
                <a:defRPr/>
              </a:pPr>
              <a:t>‹#›</a:t>
            </a:fld>
            <a:fld id="{F1C0183E-2139-4D0C-A080-D6823B4338AD}" type="slidenum">
              <a:rPr lang="el-GR" altLang="en-US"/>
              <a:pPr>
                <a:defRPr/>
              </a:pPr>
              <a:t>‹#›</a:t>
            </a:fld>
            <a:fld id="{337AA581-01AD-4FFA-900E-19D66E49A4F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660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38FD-64F6-4812-AED7-29815F220F3B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A49A-F95F-45E3-9265-D550920C58BE}" type="slidenum">
              <a:rPr lang="el-GR" altLang="en-US"/>
              <a:pPr>
                <a:defRPr/>
              </a:pPr>
              <a:t>‹#›</a:t>
            </a:fld>
            <a:fld id="{562FF108-F574-4039-A6E1-02EE3EE6A8D1}" type="slidenum">
              <a:rPr lang="el-GR" altLang="en-US"/>
              <a:pPr>
                <a:defRPr/>
              </a:pPr>
              <a:t>‹#›</a:t>
            </a:fld>
            <a:fld id="{CA8437B4-BC9B-476B-B9ED-9B82681D3E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5295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D121-928A-47AA-9B6B-8F114735FBA2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159A-8F1B-4D59-9AEC-C88098705E91}" type="slidenum">
              <a:rPr lang="el-GR" altLang="en-US"/>
              <a:pPr>
                <a:defRPr/>
              </a:pPr>
              <a:t>‹#›</a:t>
            </a:fld>
            <a:fld id="{C3809D69-3572-43A1-B624-A156BAC17BEE}" type="slidenum">
              <a:rPr lang="el-GR" altLang="en-US"/>
              <a:pPr>
                <a:defRPr/>
              </a:pPr>
              <a:t>‹#›</a:t>
            </a:fld>
            <a:fld id="{67CB5565-AD03-45B1-ADE8-DE504B58D45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068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4CE6-598E-4594-AA09-05490B83E91A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103E-8F38-4111-8F6B-06D081B77AC5}" type="slidenum">
              <a:rPr lang="el-GR" altLang="en-US"/>
              <a:pPr>
                <a:defRPr/>
              </a:pPr>
              <a:t>‹#›</a:t>
            </a:fld>
            <a:fld id="{CAA5311B-E5D9-4688-A907-DB473E67ACF3}" type="slidenum">
              <a:rPr lang="el-GR" altLang="en-US"/>
              <a:pPr>
                <a:defRPr/>
              </a:pPr>
              <a:t>‹#›</a:t>
            </a:fld>
            <a:fld id="{65B4FC4E-F252-441E-ADF3-E04C1CE523A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709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8F2B-FA5D-4DE9-B949-ABFBF42E1979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2084-6EA4-43CE-A97F-B9CEB70009EF}" type="slidenum">
              <a:rPr lang="el-GR" altLang="en-US"/>
              <a:pPr>
                <a:defRPr/>
              </a:pPr>
              <a:t>‹#›</a:t>
            </a:fld>
            <a:fld id="{7F73136E-8DC0-4E0B-B3F6-F58FD45EB184}" type="slidenum">
              <a:rPr lang="el-GR" altLang="en-US"/>
              <a:pPr>
                <a:defRPr/>
              </a:pPr>
              <a:t>‹#›</a:t>
            </a:fld>
            <a:fld id="{839D3B11-F54C-4C09-8A94-B1F84ADBC32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958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C619-1CD1-4A4E-A693-A5A1C1EC5C26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E39D-BBD7-4075-A01C-159C08E2D262}" type="slidenum">
              <a:rPr lang="el-GR" altLang="en-US"/>
              <a:pPr>
                <a:defRPr/>
              </a:pPr>
              <a:t>‹#›</a:t>
            </a:fld>
            <a:fld id="{BB0059B3-DED4-4B5F-80D0-97068ED4BFD6}" type="slidenum">
              <a:rPr lang="el-GR" altLang="en-US"/>
              <a:pPr>
                <a:defRPr/>
              </a:pPr>
              <a:t>‹#›</a:t>
            </a:fld>
            <a:fld id="{A8A33EC3-C83C-4A32-9B47-ECBDC04D942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487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5402-8A7F-4FA1-8753-CE45CBEAC325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C4A0-B4AD-4738-8C5B-2FC96379BBC4}" type="slidenum">
              <a:rPr lang="el-GR" altLang="en-US"/>
              <a:pPr>
                <a:defRPr/>
              </a:pPr>
              <a:t>‹#›</a:t>
            </a:fld>
            <a:fld id="{8C691BC6-BF92-4861-B037-82A650B7B7FF}" type="slidenum">
              <a:rPr lang="el-GR" altLang="en-US"/>
              <a:pPr>
                <a:defRPr/>
              </a:pPr>
              <a:t>‹#›</a:t>
            </a:fld>
            <a:fld id="{FD1EFEB3-8E7E-48D6-9F0A-B6EEF36B2CD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8327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CD3917-7812-4C49-A404-BB7EE904442A}" type="datetime1">
              <a:rPr lang="en-US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/>
              <a:t>Ναυτική Ακαδημία  Κύπρου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A7036D-B14B-463A-B84B-688EF74B7F5E}" type="slidenum">
              <a:rPr lang="el-GR" altLang="en-US"/>
              <a:pPr>
                <a:defRPr/>
              </a:pPr>
              <a:t>‹#›</a:t>
            </a:fld>
            <a:fld id="{7C337CC7-E6DE-472D-AA7D-D698400F31CE}" type="slidenum">
              <a:rPr lang="el-GR" altLang="en-US"/>
              <a:pPr>
                <a:defRPr/>
              </a:pPr>
              <a:t>‹#›</a:t>
            </a:fld>
            <a:fld id="{DACC90C9-4139-4BAC-A5BF-63FF1D4878B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ountries/cyp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56992"/>
            <a:ext cx="9144000" cy="191683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20" y="5417840"/>
            <a:ext cx="1730951" cy="1222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" y="3501008"/>
            <a:ext cx="9114565" cy="19168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Ναυτική Ακαδημία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Κύπρου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l-GR" sz="2800" b="1" dirty="0">
                <a:solidFill>
                  <a:schemeClr val="bg1"/>
                </a:solidFill>
              </a:rPr>
              <a:t>Αξιωματικός </a:t>
            </a:r>
            <a:r>
              <a:rPr lang="el-GR" sz="2800" b="1" dirty="0" smtClean="0">
                <a:solidFill>
                  <a:schemeClr val="bg1"/>
                </a:solidFill>
              </a:rPr>
              <a:t>Εμπορικού Ναυτικού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Έμμισθη Πρακτική | </a:t>
            </a:r>
            <a:r>
              <a:rPr lang="el-GR" sz="1600" dirty="0">
                <a:solidFill>
                  <a:schemeClr val="bg1"/>
                </a:solidFill>
                <a:latin typeface="+mn-lt"/>
              </a:rPr>
              <a:t>Σχέδιο </a:t>
            </a: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Χρηματοδότησης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|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Άμεση </a:t>
            </a:r>
            <a:r>
              <a:rPr lang="el-GR" sz="1600" dirty="0" err="1" smtClean="0">
                <a:solidFill>
                  <a:schemeClr val="bg1"/>
                </a:solidFill>
                <a:latin typeface="+mn-lt"/>
              </a:rPr>
              <a:t>Εργοδότηση</a:t>
            </a: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 | Υψηλές Απολαβές | Ταχεία Ανέλιξη</a:t>
            </a:r>
            <a:r>
              <a:rPr lang="en-US" dirty="0"/>
              <a:t/>
            </a:r>
            <a:br>
              <a:rPr lang="en-US" dirty="0"/>
            </a:br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625"/>
          </a:xfrm>
        </p:spPr>
        <p:txBody>
          <a:bodyPr/>
          <a:lstStyle/>
          <a:p>
            <a:r>
              <a:rPr lang="el-GR" altLang="en-US" sz="2800" b="1" dirty="0" smtClean="0">
                <a:latin typeface="+mn-lt"/>
              </a:rPr>
              <a:t>Το Σχέδιο Χρηματοδότησης σου προσφέρει: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8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l-GR" altLang="en-US" sz="2000" dirty="0" smtClean="0"/>
          </a:p>
          <a:p>
            <a:r>
              <a:rPr lang="el-GR" altLang="en-US" sz="2000" b="1" dirty="0" smtClean="0"/>
              <a:t>Χρηματοδότηση</a:t>
            </a:r>
            <a:r>
              <a:rPr lang="el-GR" altLang="en-US" sz="2000" dirty="0" smtClean="0"/>
              <a:t> στα δίδακτρα ύψους €5,000 ανά έτος, κατά το 2</a:t>
            </a:r>
            <a:r>
              <a:rPr lang="el-GR" altLang="en-US" sz="2000" baseline="30000" dirty="0" smtClean="0"/>
              <a:t>ο</a:t>
            </a:r>
            <a:r>
              <a:rPr lang="el-GR" altLang="en-US" sz="2000" dirty="0" smtClean="0"/>
              <a:t>, 3</a:t>
            </a:r>
            <a:r>
              <a:rPr lang="el-GR" altLang="en-US" sz="2000" baseline="30000" dirty="0" smtClean="0"/>
              <a:t>ο</a:t>
            </a:r>
            <a:r>
              <a:rPr lang="el-GR" altLang="en-US" sz="2000" dirty="0" smtClean="0"/>
              <a:t> &amp; 4</a:t>
            </a:r>
            <a:r>
              <a:rPr lang="el-GR" altLang="en-US" sz="2000" baseline="30000" dirty="0" smtClean="0"/>
              <a:t>ο</a:t>
            </a:r>
            <a:r>
              <a:rPr lang="el-GR" altLang="en-US" sz="2000" dirty="0" smtClean="0"/>
              <a:t> έτος.</a:t>
            </a:r>
          </a:p>
          <a:p>
            <a:pPr lvl="1"/>
            <a:r>
              <a:rPr lang="el-GR" sz="1800" dirty="0" smtClean="0"/>
              <a:t>Προσφέροντας την </a:t>
            </a:r>
            <a:r>
              <a:rPr lang="el-GR" sz="1800" dirty="0"/>
              <a:t>ευκαιρία </a:t>
            </a:r>
            <a:r>
              <a:rPr lang="el-GR" sz="1800"/>
              <a:t>στους </a:t>
            </a:r>
            <a:r>
              <a:rPr lang="el-GR" sz="1800" smtClean="0"/>
              <a:t>δοκίμους να </a:t>
            </a:r>
            <a:r>
              <a:rPr lang="el-GR" sz="1800" dirty="0" smtClean="0"/>
              <a:t>αποπληρώσουν </a:t>
            </a:r>
            <a:r>
              <a:rPr lang="el-GR" sz="1800" dirty="0"/>
              <a:t>τα δίδακτρα τους αφού ολοκληρώσουν τις σπουδές τους.</a:t>
            </a:r>
          </a:p>
          <a:p>
            <a:pPr marL="0" indent="0">
              <a:buNone/>
            </a:pPr>
            <a:endParaRPr lang="el-GR" altLang="en-US" sz="2000" dirty="0" smtClean="0"/>
          </a:p>
          <a:p>
            <a:r>
              <a:rPr lang="el-GR" sz="2000" b="1" dirty="0"/>
              <a:t>Εγγυημένη έμμισθη πρακτική </a:t>
            </a:r>
            <a:r>
              <a:rPr lang="el-GR" sz="2000" dirty="0"/>
              <a:t>εκπαίδευση σε </a:t>
            </a:r>
            <a:r>
              <a:rPr lang="el-GR" sz="2000" dirty="0" smtClean="0"/>
              <a:t>πλοίο</a:t>
            </a:r>
          </a:p>
          <a:p>
            <a:endParaRPr lang="el-GR" sz="2000" dirty="0"/>
          </a:p>
          <a:p>
            <a:r>
              <a:rPr lang="el-GR" sz="2000" b="1" dirty="0" smtClean="0"/>
              <a:t>Εγγυημένη </a:t>
            </a:r>
            <a:r>
              <a:rPr lang="el-GR" sz="2000" b="1" dirty="0" err="1" smtClean="0"/>
              <a:t>Εργοδότηση</a:t>
            </a:r>
            <a:r>
              <a:rPr lang="el-GR" sz="2000" b="1" dirty="0" smtClean="0"/>
              <a:t> </a:t>
            </a:r>
            <a:r>
              <a:rPr lang="el-GR" sz="2000" dirty="0"/>
              <a:t>μετά την </a:t>
            </a:r>
            <a:r>
              <a:rPr lang="el-GR" sz="2000" dirty="0" smtClean="0"/>
              <a:t>αποφοίτηση</a:t>
            </a:r>
            <a:endParaRPr lang="el-GR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el-GR" altLang="en-US" sz="2800" b="1" dirty="0" smtClean="0">
                <a:latin typeface="+mn-lt"/>
              </a:rPr>
              <a:t>Πως δηλώνω ενδιαφέρον για το Σχέδιο Χρηματοδότησης;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200" b="1" i="1" dirty="0" smtClean="0"/>
              <a:t>Αίτηση συμμετοχής </a:t>
            </a:r>
            <a:r>
              <a:rPr lang="el-GR" altLang="en-US" sz="2200" dirty="0" smtClean="0"/>
              <a:t>στο σχέδιο θα δικαιούνται οι δόκιμοι που πληρούν τα ακόλουθα κριτήρια:</a:t>
            </a:r>
          </a:p>
          <a:p>
            <a:pPr marL="914400" lvl="2" indent="0" eaLnBrk="1" hangingPunct="1">
              <a:buNone/>
            </a:pPr>
            <a:r>
              <a:rPr lang="el-GR" altLang="en-US" sz="2200" dirty="0" smtClean="0"/>
              <a:t>α) Έχουν συμπληρώσει τα πρώτα δύο (2) εξάμηνα των σπουδών τους με ελάχιστο CPA </a:t>
            </a:r>
            <a:r>
              <a:rPr lang="el-GR" altLang="en-US" sz="2200" dirty="0"/>
              <a:t>2.0 (με πιθανό μέγιστο το 4.0); </a:t>
            </a:r>
            <a:r>
              <a:rPr lang="el-GR" altLang="en-US" sz="2200" dirty="0" smtClean="0"/>
              <a:t>δηλαδή 72% και άνω.</a:t>
            </a:r>
            <a:endParaRPr lang="el-GR" altLang="en-US" sz="2200" dirty="0"/>
          </a:p>
          <a:p>
            <a:pPr marL="914400" lvl="2" indent="0" eaLnBrk="1" hangingPunct="1">
              <a:buNone/>
            </a:pPr>
            <a:r>
              <a:rPr lang="el-GR" altLang="en-US" sz="2200" dirty="0"/>
              <a:t>β) Έχουν ολοκληρώσει με </a:t>
            </a:r>
            <a:r>
              <a:rPr lang="el-GR" altLang="en-US" sz="2200" dirty="0" smtClean="0"/>
              <a:t>επιτυχία την εκπαίδευση σε θέματα Βασικής Εκπαίδευσης.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l-GR" altLang="en-US" sz="2200" dirty="0" smtClean="0"/>
              <a:t>γ) Έχουν συμπληρώσει επιτυχώς 2 μήνες πρακτικής σε πλοίο.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l-GR" altLang="en-US" sz="2200" dirty="0" smtClean="0"/>
              <a:t>δ) Έχουν λάβει θετική αξιολόγηση κατά την 2μηνη πρακτική.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l-GR" altLang="en-US" sz="2200" dirty="0" smtClean="0"/>
              <a:t>ε) Είναι κάτω των 27 ετών κατά την ημερομηνία εγγραφής τους στην ΝΑΚ.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ΝΑΥΤΙΚΗ ΑΚΑΔΗΜΙΑ ΚΥΠΡΟΥ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004676"/>
          </a:xfrm>
        </p:spPr>
        <p:txBody>
          <a:bodyPr/>
          <a:lstStyle/>
          <a:p>
            <a:r>
              <a:rPr lang="el-GR" altLang="en-US" sz="2800" b="1" dirty="0" smtClean="0">
                <a:latin typeface="+mn-lt"/>
              </a:rPr>
              <a:t>Ας μιλήσουμε με αριθμούς...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Ναυτική Ακαδημία  Κύπρου</a:t>
            </a:r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601119" y="5560906"/>
            <a:ext cx="84555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200" i="1" dirty="0" smtClean="0">
                <a:latin typeface="+mn-lt"/>
              </a:rPr>
              <a:t>* Το ποσό που πληρώνεται ο δόκιμος κατά τη διάρκεια της θαλάσσιας υπηρεσίας του θα εξαρτηθεί από την εκάστοτε εταιρεία.</a:t>
            </a:r>
            <a:endParaRPr lang="en-US" sz="1200" i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93715"/>
              </p:ext>
            </p:extLst>
          </p:nvPr>
        </p:nvGraphicFramePr>
        <p:xfrm>
          <a:off x="899592" y="1283906"/>
          <a:ext cx="7560840" cy="288963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05072">
                  <a:extLst>
                    <a:ext uri="{9D8B030D-6E8A-4147-A177-3AD203B41FA5}">
                      <a16:colId xmlns:a16="http://schemas.microsoft.com/office/drawing/2014/main" xmlns="" val="3274048601"/>
                    </a:ext>
                  </a:extLst>
                </a:gridCol>
                <a:gridCol w="1245119">
                  <a:extLst>
                    <a:ext uri="{9D8B030D-6E8A-4147-A177-3AD203B41FA5}">
                      <a16:colId xmlns:a16="http://schemas.microsoft.com/office/drawing/2014/main" xmlns="" val="3207185751"/>
                    </a:ext>
                  </a:extLst>
                </a:gridCol>
                <a:gridCol w="1480989">
                  <a:extLst>
                    <a:ext uri="{9D8B030D-6E8A-4147-A177-3AD203B41FA5}">
                      <a16:colId xmlns:a16="http://schemas.microsoft.com/office/drawing/2014/main" xmlns="" val="4088244285"/>
                    </a:ext>
                  </a:extLst>
                </a:gridCol>
                <a:gridCol w="2182511">
                  <a:extLst>
                    <a:ext uri="{9D8B030D-6E8A-4147-A177-3AD203B41FA5}">
                      <a16:colId xmlns:a16="http://schemas.microsoft.com/office/drawing/2014/main" xmlns="" val="2672937084"/>
                    </a:ext>
                  </a:extLst>
                </a:gridCol>
                <a:gridCol w="1247149">
                  <a:extLst>
                    <a:ext uri="{9D8B030D-6E8A-4147-A177-3AD203B41FA5}">
                      <a16:colId xmlns:a16="http://schemas.microsoft.com/office/drawing/2014/main" xmlns="" val="4276697768"/>
                    </a:ext>
                  </a:extLst>
                </a:gridCol>
              </a:tblGrid>
              <a:tr h="83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ΕΤΟΣ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ΔΙΔΑΚΤΡΑ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ΥΠΟΤΡΟΦΙΑ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ΧΡΗΜΑΤΟΔΟΤΗΣΗ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ΤΕΛΙΚΑ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ΔΙΔΑΚΤΡΑ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7932949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7,500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 </a:t>
                      </a:r>
                      <a:r>
                        <a:rPr lang="el-GR" sz="1800" dirty="0" smtClean="0">
                          <a:effectLst/>
                        </a:rPr>
                        <a:t>6,000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444241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7,500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 5,000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 </a:t>
                      </a:r>
                      <a:r>
                        <a:rPr lang="el-GR" sz="1800" dirty="0" smtClean="0">
                          <a:effectLst/>
                        </a:rPr>
                        <a:t>2,500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7932630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7,500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</a:t>
                      </a:r>
                      <a:r>
                        <a:rPr lang="el-GR" sz="1800" dirty="0" smtClean="0">
                          <a:effectLst/>
                        </a:rPr>
                        <a:t>5,000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 </a:t>
                      </a:r>
                      <a:r>
                        <a:rPr lang="el-GR" sz="1800" dirty="0" smtClean="0">
                          <a:effectLst/>
                        </a:rPr>
                        <a:t>2,500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6442930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</a:t>
                      </a:r>
                      <a:r>
                        <a:rPr lang="el-GR" sz="1800" baseline="30000" dirty="0">
                          <a:effectLst/>
                        </a:rPr>
                        <a:t>Ο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7,500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5,000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  </a:t>
                      </a:r>
                      <a:r>
                        <a:rPr lang="el-GR" sz="1800" dirty="0" smtClean="0">
                          <a:effectLst/>
                        </a:rPr>
                        <a:t>2,500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2584212"/>
                  </a:ext>
                </a:extLst>
              </a:tr>
              <a:tr h="410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Συνολικά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30,000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15,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r>
                        <a:rPr lang="el-GR" sz="1800" dirty="0" smtClean="0">
                          <a:effectLst/>
                        </a:rPr>
                        <a:t>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13,500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523104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97045"/>
              </p:ext>
            </p:extLst>
          </p:nvPr>
        </p:nvGraphicFramePr>
        <p:xfrm>
          <a:off x="899592" y="4173538"/>
          <a:ext cx="7560840" cy="462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854682936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l-GR" sz="1200" dirty="0">
                          <a:effectLst/>
                        </a:rPr>
                        <a:t> </a:t>
                      </a:r>
                      <a:r>
                        <a:rPr lang="el-GR" sz="1600" dirty="0">
                          <a:effectLst/>
                        </a:rPr>
                        <a:t>12 μήνες πρακτικής (κατά  προσέγγιση</a:t>
                      </a:r>
                      <a:r>
                        <a:rPr lang="el-GR" sz="1600" dirty="0" smtClean="0">
                          <a:effectLst/>
                        </a:rPr>
                        <a:t>)</a:t>
                      </a:r>
                      <a:r>
                        <a:rPr lang="en-US" sz="1600" dirty="0" smtClean="0">
                          <a:effectLst/>
                        </a:rPr>
                        <a:t> *</a:t>
                      </a:r>
                      <a:r>
                        <a:rPr lang="el-GR" sz="1600" dirty="0" smtClean="0">
                          <a:effectLst/>
                        </a:rPr>
                        <a:t>                                                                 </a:t>
                      </a:r>
                      <a:r>
                        <a:rPr lang="el-GR" sz="1800" dirty="0" smtClean="0">
                          <a:effectLst/>
                        </a:rPr>
                        <a:t>7,200</a:t>
                      </a:r>
                      <a:r>
                        <a:rPr lang="el-GR" sz="1800" dirty="0">
                          <a:effectLst/>
                        </a:rPr>
                        <a:t>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3772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66850" y="3716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94406"/>
              </p:ext>
            </p:extLst>
          </p:nvPr>
        </p:nvGraphicFramePr>
        <p:xfrm>
          <a:off x="899592" y="4662100"/>
          <a:ext cx="7560840" cy="56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284038817"/>
                    </a:ext>
                  </a:extLst>
                </a:gridCol>
              </a:tblGrid>
              <a:tr h="56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l-GR" dirty="0"/>
                        <a:t>Συνολικό κόστος διδάκτρων                                                  </a:t>
                      </a:r>
                      <a:r>
                        <a:rPr lang="el-GR" dirty="0" smtClean="0"/>
                        <a:t>                      6,300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68580" marR="68580" marT="0" marB="0" anchor="ctr">
                    <a:solidFill>
                      <a:srgbClr val="00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6928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el-GR" altLang="en-US" sz="2800" b="1" dirty="0" smtClean="0">
                <a:latin typeface="+mn-lt"/>
              </a:rPr>
              <a:t>Οι μισθοί με βάση το Κυπριακό Ναυτιλιακό Επιμελητήριο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11411" y="5653604"/>
            <a:ext cx="432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ADEF"/>
                </a:solidFill>
                <a:latin typeface="+mn-lt"/>
              </a:rPr>
              <a:t>www.csc-cy.org</a:t>
            </a:r>
            <a:endParaRPr lang="en-US" altLang="en-US" sz="2000" b="1" dirty="0">
              <a:solidFill>
                <a:srgbClr val="00ADEF"/>
              </a:solidFill>
              <a:latin typeface="+mn-lt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57730"/>
              </p:ext>
            </p:extLst>
          </p:nvPr>
        </p:nvGraphicFramePr>
        <p:xfrm>
          <a:off x="208086" y="1570258"/>
          <a:ext cx="8727826" cy="399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ΕΙΔΙΚΟΤΗΤΑ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ΑΠΟΛΑΒΕΣ (€)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ΕΙΔΙΚΟΤΗΤΑ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</a:rPr>
                        <a:t>ΑΠΟΛΑΒΕΣ (€)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ΕΙΔΙΚΟΤΗΤΑ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</a:rPr>
                        <a:t>ΑΠΟΛΑΒΕΣ (€)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Πλοίαρχος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8,000</a:t>
                      </a:r>
                      <a:r>
                        <a:rPr lang="el-GR" sz="1400" baseline="0" dirty="0" smtClean="0">
                          <a:effectLst/>
                        </a:rPr>
                        <a:t> – 9,200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Πλοίαρχος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10100 – 14000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Πλοίαρχος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8200 – 9200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Υποπλοίαρχος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6000</a:t>
                      </a:r>
                      <a:r>
                        <a:rPr lang="el-GR" sz="1400" baseline="0" dirty="0" smtClean="0">
                          <a:effectLst/>
                        </a:rPr>
                        <a:t> – 7500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Υποπλοίαρχος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8000 – 10800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Υποπλοίαρχος</a:t>
                      </a: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6200</a:t>
                      </a:r>
                      <a:r>
                        <a:rPr lang="el-GR" sz="1400" baseline="0" dirty="0" smtClean="0">
                          <a:effectLst/>
                        </a:rPr>
                        <a:t> – 7700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Ανθυποπλοίαρχος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2900 – 4000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Ανθυποπλοίαρχος</a:t>
                      </a: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3700 – 4800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Ανθυποπλοίαρχος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3100 – 4200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Μηχανικός  Α’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7800 – 8900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Α’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9600 – 13500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Α’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8000 – 8900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Μηχανικός  Β’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5900 – 7500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Β’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8000 – 10800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Β’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6100 – 7700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Μηχανικός  Γ’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3000 – 4000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Γ’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3300 – 4800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Μηχανικός  Γ’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3200 – 4200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</a:rPr>
                        <a:t>Ηλεκτροτεχνολόγος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        5600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Ηλεκτροτεχνολόγος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      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6500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r>
                        <a:rPr kumimoji="0" lang="el-GR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Ηλεκτροτεχνολόγος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    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l-GR" sz="1400" dirty="0" smtClean="0">
                          <a:effectLst/>
                        </a:rPr>
                        <a:t>  5800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8" marR="629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462" name="Rectangle 1"/>
          <p:cNvSpPr>
            <a:spLocks noChangeArrowheads="1"/>
          </p:cNvSpPr>
          <p:nvPr/>
        </p:nvSpPr>
        <p:spPr bwMode="auto">
          <a:xfrm>
            <a:off x="179388" y="3122613"/>
            <a:ext cx="9810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Franklin Gothic Book" panose="020B05030201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06973"/>
              </p:ext>
            </p:extLst>
          </p:nvPr>
        </p:nvGraphicFramePr>
        <p:xfrm>
          <a:off x="208087" y="1026448"/>
          <a:ext cx="8727825" cy="55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3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ΦΟΡΤΗΓΑ ΠΛΟΙΑ  </a:t>
                      </a:r>
                      <a:endParaRPr lang="en-US" sz="1200" b="0" dirty="0" smtClean="0">
                        <a:solidFill>
                          <a:srgbClr val="00ADEF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   ( €/ ΜΗΝΙΑΙΑ)                                             </a:t>
                      </a:r>
                      <a:endParaRPr lang="en-US" sz="1200" b="0" dirty="0">
                        <a:solidFill>
                          <a:srgbClr val="00ADE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ΔΕΞΑΜΕΝΟΠΛΟΙΑ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( €/ ΜΗΝΙΑΙΑ )</a:t>
                      </a:r>
                      <a:endParaRPr lang="en-US" sz="1200" b="0" dirty="0">
                        <a:solidFill>
                          <a:srgbClr val="00ADE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09875" algn="l"/>
                        </a:tabLst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ΕΜΠΟΡΕΥΜΑΤΟΚΙΒΩΤΙΟΦΟΡΑ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09875" algn="l"/>
                        </a:tabLst>
                        <a:defRPr/>
                      </a:pP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0" kern="1200" dirty="0" smtClean="0">
                          <a:solidFill>
                            <a:srgbClr val="00ADEF"/>
                          </a:solidFill>
                          <a:effectLst/>
                          <a:latin typeface="+mn-lt"/>
                        </a:rPr>
                        <a:t>( €/ ΜΗΝΙΑΙΑ )</a:t>
                      </a:r>
                      <a:endParaRPr lang="en-US" sz="1200" b="0" dirty="0" smtClean="0">
                        <a:solidFill>
                          <a:srgbClr val="00ADE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145609"/>
            <a:ext cx="9144000" cy="715114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6" y="6218661"/>
            <a:ext cx="805524" cy="5690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909AA5-0772-42FF-B4A2-5FACE9D64EC4}" type="datetime1">
              <a:rPr lang="en-US" smtClean="0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Ναυτική Ακαδημία  Κύπρου</a:t>
            </a:r>
            <a:endParaRPr lang="el-GR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4FE55-CF9C-48A2-9CA0-9301A53F145A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fld id="{38AA2D29-5043-4EAC-A657-08FEA9E7B8F9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fld id="{2DE8BF1B-826E-4673-B5F6-88F2E19278D0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200" smtClean="0">
              <a:solidFill>
                <a:srgbClr val="89898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06" y="20741"/>
            <a:ext cx="10287000" cy="68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Footer Placeholder 4"/>
          <p:cNvSpPr txBox="1">
            <a:spLocks/>
          </p:cNvSpPr>
          <p:nvPr/>
        </p:nvSpPr>
        <p:spPr bwMode="auto">
          <a:xfrm>
            <a:off x="3082925" y="64389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>
                <a:solidFill>
                  <a:srgbClr val="898989"/>
                </a:solidFill>
              </a:rPr>
              <a:t>ΝΑΥΤΙΚΗ ΑΚΑΔΗΜΙΑ ΚΥΠΡΟΥ</a:t>
            </a: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8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909AA5-0772-42FF-B4A2-5FACE9D64EC4}" type="datetime1">
              <a:rPr lang="en-US" smtClean="0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Ναυτική Ακαδημία  Κύπρου</a:t>
            </a:r>
            <a:endParaRPr lang="el-GR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4FE55-CF9C-48A2-9CA0-9301A53F145A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fld id="{38AA2D29-5043-4EAC-A657-08FEA9E7B8F9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fld id="{2DE8BF1B-826E-4673-B5F6-88F2E19278D0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200" smtClean="0">
              <a:solidFill>
                <a:srgbClr val="89898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29" y="1216150"/>
            <a:ext cx="78257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latin typeface="+mn-lt"/>
              </a:rPr>
              <a:t>Απολυτήριο Λυκείου </a:t>
            </a:r>
            <a:r>
              <a:rPr lang="el-GR" sz="2400" dirty="0">
                <a:latin typeface="+mn-lt"/>
              </a:rPr>
              <a:t>ή ισότιμο προσόν με μέσο όρο βαθμολογίας 15 από τα 20 (75%) ή το σχετικό </a:t>
            </a:r>
            <a:r>
              <a:rPr lang="el-GR" sz="2400" dirty="0" smtClean="0">
                <a:latin typeface="+mn-lt"/>
              </a:rPr>
              <a:t>ισοδύναμο.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000" dirty="0">
                <a:latin typeface="+mn-lt"/>
              </a:rPr>
              <a:t>Πλεονέκτημα τα επιλεγόμενα Μαθηματικά/Φυσική</a:t>
            </a:r>
            <a:endParaRPr lang="en-US" sz="2000" dirty="0"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l-GR" sz="2400" i="1" dirty="0">
              <a:latin typeface="+mn-lt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latin typeface="+mn-lt"/>
              </a:rPr>
              <a:t>Γνώση της αγγλικής γλώσσας </a:t>
            </a:r>
            <a:endParaRPr lang="el-GR" sz="2400" b="1" dirty="0" smtClean="0">
              <a:latin typeface="+mn-lt"/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000" dirty="0" smtClean="0">
                <a:latin typeface="+mn-lt"/>
              </a:rPr>
              <a:t>Εξετάσεις </a:t>
            </a:r>
            <a:r>
              <a:rPr lang="el-GR" sz="2000" dirty="0" err="1">
                <a:latin typeface="+mn-lt"/>
              </a:rPr>
              <a:t>Cambridge</a:t>
            </a:r>
            <a:r>
              <a:rPr lang="el-GR" sz="2000" dirty="0">
                <a:latin typeface="+mn-lt"/>
              </a:rPr>
              <a:t>: First </a:t>
            </a:r>
            <a:r>
              <a:rPr lang="el-GR" sz="2000" dirty="0" err="1">
                <a:latin typeface="+mn-lt"/>
              </a:rPr>
              <a:t>Certificate</a:t>
            </a:r>
            <a:r>
              <a:rPr lang="el-GR" sz="2000" dirty="0">
                <a:latin typeface="+mn-lt"/>
              </a:rPr>
              <a:t> με ελάχιστο βαθμό Β; ή </a:t>
            </a:r>
            <a:r>
              <a:rPr lang="el-GR" sz="2000" dirty="0" err="1">
                <a:latin typeface="+mn-lt"/>
              </a:rPr>
              <a:t>Proficiency</a:t>
            </a:r>
            <a:r>
              <a:rPr lang="el-GR" sz="2000" dirty="0">
                <a:latin typeface="+mn-lt"/>
              </a:rPr>
              <a:t> με ελάχιστο βαθμό C ή να επιτύχουν το επίπεδο ENGL-100 στο English </a:t>
            </a:r>
            <a:r>
              <a:rPr lang="el-GR" sz="2000" dirty="0" err="1">
                <a:latin typeface="+mn-lt"/>
              </a:rPr>
              <a:t>Placement</a:t>
            </a:r>
            <a:r>
              <a:rPr lang="el-GR" sz="2000" dirty="0">
                <a:latin typeface="+mn-lt"/>
              </a:rPr>
              <a:t> Test του Πανεπιστημίου </a:t>
            </a:r>
            <a:r>
              <a:rPr lang="el-GR" sz="2000" dirty="0" smtClean="0">
                <a:latin typeface="+mn-lt"/>
              </a:rPr>
              <a:t>Λευκωσίας.</a:t>
            </a:r>
            <a:endParaRPr lang="en-US" sz="20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>
              <a:latin typeface="+mn-lt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latin typeface="+mn-lt"/>
              </a:rPr>
              <a:t>Πιστοποιητικό Ιατρικής </a:t>
            </a:r>
            <a:r>
              <a:rPr lang="el-GR" sz="2400" b="1" dirty="0" err="1" smtClean="0">
                <a:latin typeface="+mn-lt"/>
              </a:rPr>
              <a:t>Καταλληλότητας</a:t>
            </a:r>
            <a:endParaRPr lang="en-US" sz="2400" b="1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>
              <a:latin typeface="+mn-lt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 smtClean="0">
                <a:latin typeface="+mn-lt"/>
              </a:rPr>
              <a:t>Πιστοποιητικό </a:t>
            </a:r>
            <a:r>
              <a:rPr lang="el-GR" sz="2400" b="1" dirty="0">
                <a:latin typeface="+mn-lt"/>
              </a:rPr>
              <a:t>Λευκού Ποινικού Μητρώου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0" y="0"/>
            <a:ext cx="9144000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 dirty="0">
                <a:latin typeface="+mn-lt"/>
              </a:rPr>
              <a:t>Κριτήρια εισδοχής στη ΝΑΚ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17419" name="Footer Placeholder 4"/>
          <p:cNvSpPr txBox="1">
            <a:spLocks/>
          </p:cNvSpPr>
          <p:nvPr/>
        </p:nvSpPr>
        <p:spPr bwMode="auto">
          <a:xfrm>
            <a:off x="3082925" y="64389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>
                <a:solidFill>
                  <a:srgbClr val="898989"/>
                </a:solidFill>
              </a:rPr>
              <a:t>ΝΑΥΤΙΚΗ ΑΚΑΔΗΜΙΑ ΚΥΠΡΟΥ</a:t>
            </a: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0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/>
          <a:stretch/>
        </p:blipFill>
        <p:spPr>
          <a:xfrm>
            <a:off x="0" y="-27384"/>
            <a:ext cx="9144000" cy="4978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97831"/>
            <a:ext cx="9144000" cy="191683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" y="3870331"/>
            <a:ext cx="9144000" cy="1916832"/>
          </a:xfrm>
        </p:spPr>
        <p:txBody>
          <a:bodyPr/>
          <a:lstStyle/>
          <a:p>
            <a:r>
              <a:rPr lang="el-GR" altLang="en-US" b="1" dirty="0" smtClean="0">
                <a:solidFill>
                  <a:schemeClr val="bg1"/>
                </a:solidFill>
                <a:latin typeface="+mn-lt"/>
              </a:rPr>
              <a:t>Ευχαριστώ για την προσοχή σας!</a:t>
            </a:r>
            <a:endParaRPr lang="en-US" altLang="en-US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717341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ΝΑΥΤΙΚΗ ΑΚΑΔΗΜΙΑ ΚΥΠΡΟΥ</a:t>
            </a:r>
            <a:endParaRPr lang="en-US" dirty="0"/>
          </a:p>
        </p:txBody>
      </p:sp>
      <p:sp>
        <p:nvSpPr>
          <p:cNvPr id="18436" name="AutoShape 8" descr="Image result for career at sea benefits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Franklin Gothic Book" panose="020B0503020102020204" pitchFamily="34" charset="0"/>
            </a:endParaRPr>
          </a:p>
        </p:txBody>
      </p:sp>
      <p:sp>
        <p:nvSpPr>
          <p:cNvPr id="18437" name="AutoShape 10" descr="Image result for career at sea benefits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03561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7"/>
          </a:xfrm>
        </p:spPr>
        <p:txBody>
          <a:bodyPr/>
          <a:lstStyle/>
          <a:p>
            <a:pPr eaLnBrk="1" hangingPunct="1"/>
            <a:r>
              <a:rPr lang="el-GR" altLang="en-US" sz="2800" b="1" dirty="0" smtClean="0">
                <a:latin typeface="+mn-lt"/>
              </a:rPr>
              <a:t>Γιατί να επιλέξω την Ναυτική Ακαδημία Κύπρου (ΝΑΚ);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23528" y="1098455"/>
            <a:ext cx="8424934" cy="4835845"/>
          </a:xfrm>
        </p:spPr>
        <p:txBody>
          <a:bodyPr/>
          <a:lstStyle/>
          <a:p>
            <a:pPr eaLnBrk="1" hangingPunct="1"/>
            <a:r>
              <a:rPr lang="el-GR" altLang="en-US" sz="2200" dirty="0"/>
              <a:t>Μοναδική Ακαδημία στην Κύπρο που προσφέρει και 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l-GR" altLang="en-US" sz="2200" dirty="0" smtClean="0">
                <a:solidFill>
                  <a:srgbClr val="00B0F0"/>
                </a:solidFill>
              </a:rPr>
              <a:t>Πτυχίο</a:t>
            </a:r>
            <a:r>
              <a:rPr lang="el-GR" altLang="en-US" sz="2200" dirty="0" smtClean="0"/>
              <a:t> </a:t>
            </a:r>
            <a:r>
              <a:rPr lang="el-GR" altLang="en-US" sz="2200" dirty="0"/>
              <a:t>&amp; </a:t>
            </a:r>
            <a:r>
              <a:rPr lang="el-GR" altLang="en-US" sz="2200" dirty="0">
                <a:solidFill>
                  <a:srgbClr val="00B0F0"/>
                </a:solidFill>
              </a:rPr>
              <a:t>Πιστοποιητικά</a:t>
            </a:r>
            <a:r>
              <a:rPr lang="el-GR" altLang="en-US" sz="2200" dirty="0"/>
              <a:t> </a:t>
            </a:r>
            <a:r>
              <a:rPr lang="el-GR" altLang="en-US" sz="2200" dirty="0">
                <a:solidFill>
                  <a:srgbClr val="00B0F0"/>
                </a:solidFill>
              </a:rPr>
              <a:t>Ικανότητας.</a:t>
            </a:r>
          </a:p>
          <a:p>
            <a:pPr eaLnBrk="1" hangingPunct="1"/>
            <a:r>
              <a:rPr lang="el-GR" altLang="en-US" sz="2200" dirty="0" smtClean="0"/>
              <a:t>Μέρος του εκπαιδευτικού δικτύου 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l-GR" altLang="en-US" sz="2200" dirty="0" smtClean="0"/>
              <a:t>του Πανεπιστημίου Λευκωσίας.</a:t>
            </a:r>
          </a:p>
          <a:p>
            <a:pPr eaLnBrk="1" hangingPunct="1"/>
            <a:r>
              <a:rPr lang="el-GR" altLang="en-US" sz="2200" dirty="0"/>
              <a:t>Σπουδές στην διεθνή γλώσσα </a:t>
            </a:r>
            <a:r>
              <a:rPr lang="el-GR" altLang="en-US" sz="2200" dirty="0" smtClean="0"/>
              <a:t>Ναυτιλίας</a:t>
            </a:r>
            <a:r>
              <a:rPr lang="en-US" altLang="en-US" sz="2200" dirty="0" smtClean="0"/>
              <a:t>,</a:t>
            </a:r>
            <a:r>
              <a:rPr lang="el-GR" altLang="en-US" sz="2200" dirty="0" smtClean="0"/>
              <a:t> </a:t>
            </a:r>
            <a:r>
              <a:rPr lang="el-GR" altLang="en-US" sz="2200" dirty="0"/>
              <a:t>τα </a:t>
            </a:r>
            <a:r>
              <a:rPr lang="el-GR" altLang="en-US" sz="2200" dirty="0" smtClean="0"/>
              <a:t>Αγγλικά.</a:t>
            </a:r>
          </a:p>
          <a:p>
            <a:pPr eaLnBrk="1" hangingPunct="1"/>
            <a:r>
              <a:rPr lang="el-GR" altLang="en-US" sz="2200" dirty="0" smtClean="0"/>
              <a:t>Περιβάλλον </a:t>
            </a:r>
            <a:r>
              <a:rPr lang="el-GR" altLang="en-US" sz="2200" dirty="0"/>
              <a:t>τριτοβάθμιας εκπαίδευσης. </a:t>
            </a:r>
            <a:endParaRPr lang="el-GR" altLang="en-US" sz="2200" i="1" dirty="0">
              <a:solidFill>
                <a:srgbClr val="00B0F0"/>
              </a:solidFill>
            </a:endParaRPr>
          </a:p>
          <a:p>
            <a:pPr eaLnBrk="1" hangingPunct="1"/>
            <a:r>
              <a:rPr lang="el-GR" altLang="en-US" sz="2200" dirty="0" smtClean="0"/>
              <a:t>Έμπειροι καθηγητές, εκπαιδευτές και 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l-GR" altLang="en-US" sz="2200" dirty="0" smtClean="0"/>
              <a:t>πρώην Αξιωματικοί με 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l-GR" altLang="en-US" sz="2200" dirty="0" smtClean="0"/>
              <a:t>θαλάσσια υπηρεσία.</a:t>
            </a:r>
          </a:p>
          <a:p>
            <a:pPr marL="0" indent="0" eaLnBrk="1" hangingPunct="1">
              <a:buNone/>
            </a:pPr>
            <a:endParaRPr lang="en-US" altLang="en-US" sz="2200" dirty="0" smtClean="0"/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E96E9-ACFF-4B9E-892B-4A271534FB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ΝΑΥΤΙΚΗ ΑΚΑΔΗΜΙΑ ΚΥΠΡΟΥ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00061"/>
            <a:ext cx="1974447" cy="148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0" y="3663241"/>
            <a:ext cx="3590056" cy="23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7"/>
          </a:xfrm>
        </p:spPr>
        <p:txBody>
          <a:bodyPr/>
          <a:lstStyle/>
          <a:p>
            <a:pPr eaLnBrk="1" hangingPunct="1"/>
            <a:r>
              <a:rPr lang="el-GR" altLang="en-US" sz="2800" b="1" dirty="0" smtClean="0">
                <a:latin typeface="+mn-lt"/>
              </a:rPr>
              <a:t>Γιατί να επιλέξω την Ναυτική Ακαδημία Κύπρου (ΝΑΚ);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34640" y="1098455"/>
            <a:ext cx="8113822" cy="4835845"/>
          </a:xfrm>
        </p:spPr>
        <p:txBody>
          <a:bodyPr/>
          <a:lstStyle/>
          <a:p>
            <a:pPr eaLnBrk="1" hangingPunct="1"/>
            <a:r>
              <a:rPr lang="el-GR" altLang="en-US" sz="2200" dirty="0"/>
              <a:t>Πρόσβαση σε μοντέρνο και υπερσύγχρονο 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l-GR" altLang="en-US" sz="2200" dirty="0"/>
              <a:t>εξοπλισμό μηχανής και γέφυρας.</a:t>
            </a:r>
          </a:p>
          <a:p>
            <a:pPr eaLnBrk="1" hangingPunct="1"/>
            <a:r>
              <a:rPr lang="en-US" altLang="en-US" sz="2200" dirty="0" smtClean="0"/>
              <a:t>Board </a:t>
            </a:r>
            <a:r>
              <a:rPr lang="en-US" altLang="en-US" sz="2200" dirty="0"/>
              <a:t>of </a:t>
            </a:r>
            <a:r>
              <a:rPr lang="en-US" altLang="en-US" sz="2200" dirty="0" smtClean="0"/>
              <a:t>Governors</a:t>
            </a:r>
            <a:r>
              <a:rPr lang="el-GR" altLang="en-US" sz="2200" dirty="0" smtClean="0"/>
              <a:t> (Συμβούλιο Κυβερνητών).</a:t>
            </a:r>
            <a:r>
              <a:rPr lang="el-GR" altLang="en-US" sz="2200" i="1" dirty="0" smtClean="0"/>
              <a:t> </a:t>
            </a:r>
          </a:p>
          <a:p>
            <a:pPr lvl="1" eaLnBrk="1" hangingPunct="1"/>
            <a:r>
              <a:rPr lang="el-GR" altLang="en-US" sz="1800" dirty="0"/>
              <a:t>Εγγυημένη έμμισθη πρακτική σε πλοία εταιρειών που συνεργάζεται η ΝΑΚ.</a:t>
            </a:r>
            <a:endParaRPr lang="el-GR" altLang="en-US" sz="1800" i="1" dirty="0">
              <a:solidFill>
                <a:srgbClr val="00B0F0"/>
              </a:solidFill>
            </a:endParaRPr>
          </a:p>
          <a:p>
            <a:pPr lvl="1" eaLnBrk="1" hangingPunct="1"/>
            <a:r>
              <a:rPr lang="el-GR" altLang="en-US" sz="1800" i="1" dirty="0" smtClean="0"/>
              <a:t>Υποτροφίες</a:t>
            </a:r>
            <a:r>
              <a:rPr lang="el-GR" altLang="en-US" sz="1800" i="1" dirty="0" smtClean="0">
                <a:solidFill>
                  <a:srgbClr val="00B0F0"/>
                </a:solidFill>
              </a:rPr>
              <a:t> </a:t>
            </a:r>
            <a:r>
              <a:rPr lang="el-GR" altLang="en-US" sz="1800" dirty="0" smtClean="0"/>
              <a:t>και Σχέδιο Χρηματοδότησης</a:t>
            </a:r>
            <a:endParaRPr lang="el-GR" altLang="en-US" sz="1800" dirty="0"/>
          </a:p>
          <a:p>
            <a:pPr marL="0" indent="0" eaLnBrk="1" hangingPunct="1">
              <a:buNone/>
            </a:pPr>
            <a:endParaRPr lang="en-US" altLang="en-US" sz="2200" dirty="0" smtClean="0"/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E96E9-ACFF-4B9E-892B-4A271534FB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ΝΑΥΤΙΚΗ ΑΚΑΔΗΜΙΑ ΚΥΠΡΟΥ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3290166"/>
            <a:ext cx="5904656" cy="23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19942" y="310642"/>
            <a:ext cx="6756514" cy="149171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9"/>
          <a:stretch/>
        </p:blipFill>
        <p:spPr bwMode="auto">
          <a:xfrm>
            <a:off x="459267" y="302037"/>
            <a:ext cx="1460675" cy="15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Placeholder 4"/>
          <p:cNvSpPr txBox="1">
            <a:spLocks/>
          </p:cNvSpPr>
          <p:nvPr/>
        </p:nvSpPr>
        <p:spPr bwMode="auto">
          <a:xfrm>
            <a:off x="2018652" y="2026667"/>
            <a:ext cx="5145636" cy="7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n-US" sz="2000" b="1" dirty="0" smtClean="0">
                <a:solidFill>
                  <a:srgbClr val="00ADEF"/>
                </a:solidFill>
              </a:rPr>
              <a:t>ΠΤΥΧΙΟ</a:t>
            </a:r>
            <a:r>
              <a:rPr lang="en-US" altLang="en-US" sz="2000" b="1" dirty="0" smtClean="0">
                <a:solidFill>
                  <a:srgbClr val="00ADEF"/>
                </a:solidFill>
              </a:rPr>
              <a:t/>
            </a:r>
            <a:br>
              <a:rPr lang="en-US" altLang="en-US" sz="2000" b="1" dirty="0" smtClean="0">
                <a:solidFill>
                  <a:srgbClr val="00ADEF"/>
                </a:solidFill>
              </a:rPr>
            </a:br>
            <a:r>
              <a:rPr lang="en-US" altLang="en-US" sz="2000" b="1" dirty="0" smtClean="0">
                <a:solidFill>
                  <a:srgbClr val="00ADEF"/>
                </a:solidFill>
              </a:rPr>
              <a:t>(</a:t>
            </a:r>
            <a:r>
              <a:rPr lang="el-GR" altLang="en-US" sz="2000" b="1" dirty="0" smtClean="0">
                <a:solidFill>
                  <a:srgbClr val="00ADEF"/>
                </a:solidFill>
              </a:rPr>
              <a:t>ΠΙΣΤΟΠΟΙΗΤΙΚΟ ΙΚΑΝΟΤΗΤΑΣ</a:t>
            </a:r>
            <a:r>
              <a:rPr lang="en-US" altLang="en-US" sz="2000" b="1" dirty="0" smtClean="0">
                <a:solidFill>
                  <a:srgbClr val="00ADEF"/>
                </a:solidFill>
              </a:rPr>
              <a:t>)</a:t>
            </a:r>
            <a:endParaRPr lang="en-US" altLang="en-US" sz="2000" b="1" dirty="0">
              <a:solidFill>
                <a:srgbClr val="00ADE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4294967295"/>
          </p:nvPr>
        </p:nvSpPr>
        <p:spPr>
          <a:xfrm>
            <a:off x="2468104" y="3003035"/>
            <a:ext cx="4207793" cy="85801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l-GR" sz="2200" dirty="0" smtClean="0"/>
              <a:t>ΝΑΥΤΙΚΗ ΕΠΙΣΤΗΜΗ</a:t>
            </a:r>
            <a:endParaRPr lang="en-US" sz="2200" dirty="0" smtClean="0"/>
          </a:p>
          <a:p>
            <a:pPr marL="0" indent="0" algn="ctr">
              <a:buNone/>
              <a:defRPr/>
            </a:pPr>
            <a:r>
              <a:rPr lang="en-US" sz="1800" dirty="0" smtClean="0"/>
              <a:t>(</a:t>
            </a:r>
            <a:r>
              <a:rPr lang="el-GR" altLang="en-US" sz="1800" dirty="0"/>
              <a:t>Αξιωματικός Καταστρώματος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95835" y="3802172"/>
            <a:ext cx="2952329" cy="8509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l-GR" sz="2200" dirty="0" smtClean="0"/>
              <a:t>ΝΑΥΤΙΚΗ ΜΗΧΑΝΙΚΗ</a:t>
            </a:r>
            <a:endParaRPr lang="en-US" sz="2200" dirty="0" smtClean="0"/>
          </a:p>
          <a:p>
            <a:pPr marL="0" indent="0" algn="ctr">
              <a:buNone/>
              <a:defRPr/>
            </a:pPr>
            <a:r>
              <a:rPr lang="en-US" sz="1800" dirty="0" smtClean="0"/>
              <a:t>(</a:t>
            </a:r>
            <a:r>
              <a:rPr lang="el-GR" altLang="en-US" sz="1800" dirty="0"/>
              <a:t>Αξιωματικός </a:t>
            </a:r>
            <a:r>
              <a:rPr lang="el-GR" altLang="en-US" sz="1800" dirty="0" smtClean="0"/>
              <a:t>Μηχανής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68104" y="4692216"/>
            <a:ext cx="4207793" cy="89702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l-GR" sz="2200" dirty="0" smtClean="0"/>
              <a:t>ΝΑΥΤΙΚΗ ΗΛΕΚΤΡΟ-ΤΕΧΝΟΛΟΓΙΑ</a:t>
            </a:r>
            <a:endParaRPr lang="en-US" sz="2200" dirty="0" smtClean="0"/>
          </a:p>
          <a:p>
            <a:pPr marL="0" indent="0" algn="ctr">
              <a:buNone/>
              <a:defRPr/>
            </a:pPr>
            <a:r>
              <a:rPr lang="en-US" sz="1800" dirty="0" smtClean="0"/>
              <a:t>(</a:t>
            </a:r>
            <a:r>
              <a:rPr lang="el-GR" altLang="en-US" sz="1800" dirty="0"/>
              <a:t>Αξιωματικός </a:t>
            </a:r>
            <a:r>
              <a:rPr lang="el-GR" altLang="en-US" sz="1800" dirty="0" err="1" smtClean="0"/>
              <a:t>Ηλεκτρο</a:t>
            </a:r>
            <a:r>
              <a:rPr lang="el-GR" altLang="en-US" sz="1800" dirty="0" smtClean="0"/>
              <a:t>-Τεχνολόγος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auto">
          <a:xfrm>
            <a:off x="2195736" y="510241"/>
            <a:ext cx="6120679" cy="9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n-US" sz="2800" b="1" i="1" dirty="0" smtClean="0">
                <a:solidFill>
                  <a:schemeClr val="bg1"/>
                </a:solidFill>
              </a:rPr>
              <a:t>Κάνε και Εσύ Επιλογή Καριέρας.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n-US" sz="2800" b="1" i="1" dirty="0" smtClean="0">
                <a:solidFill>
                  <a:schemeClr val="bg1"/>
                </a:solidFill>
              </a:rPr>
              <a:t>Γίνε Αξιωματικός Εμπορικού Ναυτικού!</a:t>
            </a:r>
            <a:endParaRPr lang="en-US" alt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91" y="2204744"/>
            <a:ext cx="1944216" cy="90032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ΤΟΠΟΘΕΣΙΑ: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400" b="1" dirty="0" smtClean="0"/>
              <a:t>ΛΕΜΕΣΟΣ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5314" y="144016"/>
            <a:ext cx="911456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Ναυτική Ακαδημία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Κύπρου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00" y="3921688"/>
            <a:ext cx="3149400" cy="209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00" y="3921688"/>
            <a:ext cx="3149400" cy="209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688"/>
            <a:ext cx="3149400" cy="209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02128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1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38066" y="2204744"/>
            <a:ext cx="2304256" cy="9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ΓΛΩΣΣΑ ΔΙΔΑΣΚΑΛΙΑΣ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/>
              <a:t>ΑΓΓΛΙΚΑ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80529" y="2204864"/>
            <a:ext cx="2110065" cy="18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ΔΙΑΡΚΕΙΑ ΣΠΟΥΔΩΝ: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/>
              <a:t>4 ΕΤΗ </a:t>
            </a:r>
            <a:endParaRPr lang="en-US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600" b="1" i="1" dirty="0" smtClean="0"/>
              <a:t>(12 μήνες πρακτική </a:t>
            </a:r>
            <a:endParaRPr lang="en-US" sz="1600" b="1" i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600" b="1" i="1" dirty="0" smtClean="0"/>
              <a:t>στα πλοία</a:t>
            </a:r>
            <a:r>
              <a:rPr lang="en-US" sz="1600" b="1" i="1" dirty="0" smtClean="0"/>
              <a:t>)</a:t>
            </a:r>
            <a:endParaRPr lang="el-G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18411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l-GR" altLang="en-US" sz="2800" b="1" dirty="0" smtClean="0">
                <a:latin typeface="+mn-lt"/>
              </a:rPr>
              <a:t>Λίγα λόγια για την «Καριέρα της θάλασσας»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4727"/>
            <a:ext cx="8229600" cy="3888432"/>
          </a:xfrm>
        </p:spPr>
        <p:txBody>
          <a:bodyPr/>
          <a:lstStyle/>
          <a:p>
            <a:pPr eaLnBrk="1" hangingPunct="1"/>
            <a:r>
              <a:rPr lang="el-GR" altLang="en-US" sz="2000" dirty="0" smtClean="0"/>
              <a:t>90% του παγκόσμιου εμπορίου γίνεται με πλοία.</a:t>
            </a:r>
          </a:p>
          <a:p>
            <a:pPr eaLnBrk="1" hangingPunct="1"/>
            <a:r>
              <a:rPr lang="el-GR" altLang="en-US" sz="2000" dirty="0" smtClean="0">
                <a:sym typeface="Wingdings" panose="05000000000000000000" pitchFamily="2" charset="2"/>
              </a:rPr>
              <a:t>Προοπτικές ταχείας ανέλιξης με υψηλές απολαβές</a:t>
            </a:r>
            <a:r>
              <a:rPr lang="en-US" altLang="en-US" sz="2000" dirty="0" smtClean="0">
                <a:sym typeface="Wingdings" panose="05000000000000000000" pitchFamily="2" charset="2"/>
              </a:rPr>
              <a:t>.</a:t>
            </a:r>
            <a:endParaRPr lang="el-GR" altLang="en-US" sz="20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l-GR" altLang="en-US" sz="2000" dirty="0" smtClean="0"/>
              <a:t>Άμεση </a:t>
            </a:r>
            <a:r>
              <a:rPr lang="el-GR" altLang="en-US" sz="2000" dirty="0" err="1" smtClean="0"/>
              <a:t>εργοδότηση</a:t>
            </a:r>
            <a:r>
              <a:rPr lang="el-GR" altLang="en-US" sz="2000" dirty="0" smtClean="0"/>
              <a:t> ως Αξιωματικός Καταστρώματος (Ανθυποπλοίαρχος), Αξιωματικός Μηχανής (3</a:t>
            </a:r>
            <a:r>
              <a:rPr lang="el-GR" altLang="en-US" sz="2000" baseline="30000" dirty="0" smtClean="0"/>
              <a:t>ος</a:t>
            </a:r>
            <a:r>
              <a:rPr lang="el-GR" altLang="en-US" sz="2000" dirty="0" smtClean="0"/>
              <a:t> Μηχανικός) ή </a:t>
            </a:r>
            <a:r>
              <a:rPr lang="el-GR" altLang="en-US" sz="2000" dirty="0" err="1" smtClean="0"/>
              <a:t>Ηλεκτρο</a:t>
            </a:r>
            <a:r>
              <a:rPr lang="el-GR" altLang="en-US" sz="2000" dirty="0" smtClean="0"/>
              <a:t>-τεχνολόγος Αξιωματικός.</a:t>
            </a:r>
          </a:p>
          <a:p>
            <a:pPr eaLnBrk="1" hangingPunct="1"/>
            <a:r>
              <a:rPr lang="el-GR" altLang="en-US" sz="2000" dirty="0" smtClean="0"/>
              <a:t>Προοπτικές </a:t>
            </a:r>
            <a:r>
              <a:rPr lang="el-GR" altLang="en-US" sz="2000" dirty="0" err="1" smtClean="0"/>
              <a:t>εργοδότησης</a:t>
            </a:r>
            <a:r>
              <a:rPr lang="el-GR" altLang="en-US" sz="2000" dirty="0" smtClean="0"/>
              <a:t> στη ξηρά</a:t>
            </a:r>
            <a:r>
              <a:rPr lang="el-GR" altLang="en-US" sz="2000" dirty="0"/>
              <a:t>. </a:t>
            </a:r>
            <a:endParaRPr lang="el-GR" altLang="en-US" sz="2000" dirty="0" smtClean="0"/>
          </a:p>
          <a:p>
            <a:pPr lvl="1" eaLnBrk="1" hangingPunct="1"/>
            <a:r>
              <a:rPr lang="el-GR" altLang="en-US" sz="1600" dirty="0" smtClean="0"/>
              <a:t>Το </a:t>
            </a:r>
            <a:r>
              <a:rPr lang="el-GR" altLang="en-US" sz="1600" dirty="0"/>
              <a:t>Πτυχίο αποτελεί πλεονέκτημα σε περίπτωση που ο ενδιαφερόμενος αποφασίσει να εργαστεί στη ξηρά. </a:t>
            </a:r>
          </a:p>
          <a:p>
            <a:pPr eaLnBrk="1" hangingPunct="1"/>
            <a:r>
              <a:rPr lang="el-GR" altLang="en-US" sz="2000" dirty="0" smtClean="0"/>
              <a:t>Αυξημένη </a:t>
            </a:r>
            <a:r>
              <a:rPr lang="el-GR" altLang="en-US" sz="2000" dirty="0"/>
              <a:t>ζήτηση</a:t>
            </a:r>
            <a:r>
              <a:rPr lang="el-GR" altLang="en-US" sz="2000" i="1" dirty="0"/>
              <a:t> </a:t>
            </a:r>
            <a:r>
              <a:rPr lang="el-GR" altLang="en-US" sz="2000" dirty="0"/>
              <a:t>στην αγορά εργασίας (ιδιαίτερα για Κύπριους &amp; Έλληνες</a:t>
            </a:r>
            <a:r>
              <a:rPr lang="el-GR" altLang="en-US" sz="2000" dirty="0" smtClean="0"/>
              <a:t>).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3290"/>
            <a:ext cx="9144000" cy="46097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Ναυτική Ακαδημία  Κύπρου</a:t>
            </a:r>
            <a:endParaRPr lang="el-GR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 bwMode="auto">
          <a:xfrm>
            <a:off x="0" y="45720"/>
            <a:ext cx="9143999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800" b="1" dirty="0" smtClean="0">
                <a:latin typeface="+mn-lt"/>
              </a:rPr>
              <a:t>Η Κύπρος ως Ναυτιλιακό Κέντρο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870" y="131322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dirty="0" smtClean="0">
                <a:latin typeface="+mn-lt"/>
              </a:rPr>
              <a:t>Το </a:t>
            </a:r>
            <a:r>
              <a:rPr lang="el-GR" altLang="en-US" sz="2000" dirty="0">
                <a:latin typeface="+mn-lt"/>
              </a:rPr>
              <a:t>μεγαλύτερο κέντρο διαχείρισης πλοίων στην Ευρώπη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dirty="0" smtClean="0">
                <a:latin typeface="+mn-lt"/>
              </a:rPr>
              <a:t>3ος </a:t>
            </a:r>
            <a:r>
              <a:rPr lang="el-GR" altLang="en-US" sz="2000" dirty="0">
                <a:latin typeface="+mn-lt"/>
              </a:rPr>
              <a:t>μεγαλύτερος σε αριθμό εμπορικός στόλος στην Ευρώπη</a:t>
            </a:r>
            <a:r>
              <a:rPr lang="el-GR" altLang="en-US" sz="2000" dirty="0" smtClean="0">
                <a:latin typeface="+mn-lt"/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n-US" sz="2000" dirty="0" smtClean="0">
                <a:latin typeface="+mn-lt"/>
              </a:rPr>
              <a:t>Πολύ-γλωσσικό </a:t>
            </a:r>
            <a:r>
              <a:rPr lang="el-GR" altLang="en-US" sz="2000" dirty="0">
                <a:latin typeface="+mn-lt"/>
              </a:rPr>
              <a:t>και πολυπολιτισμικό περιβάλλον με άφθονες ευκαιρίες για μαθησιακές εμπειρίες</a:t>
            </a:r>
            <a:r>
              <a:rPr lang="en-US" altLang="en-US" sz="2000" dirty="0">
                <a:latin typeface="+mn-lt"/>
              </a:rPr>
              <a:t>.</a:t>
            </a:r>
            <a:endParaRPr lang="el-GR" altLang="en-US" sz="2000" dirty="0"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n-US" sz="2000" dirty="0" err="1" smtClean="0">
                <a:latin typeface="+mn-lt"/>
              </a:rPr>
              <a:t>Ασφαλεία</a:t>
            </a:r>
            <a:r>
              <a:rPr lang="el-GR" altLang="en-US" sz="2000" dirty="0" smtClean="0">
                <a:latin typeface="+mn-lt"/>
              </a:rPr>
              <a:t>: ανάμεσα </a:t>
            </a:r>
            <a:r>
              <a:rPr lang="el-GR" altLang="en-US" sz="2000" dirty="0">
                <a:latin typeface="+mn-lt"/>
              </a:rPr>
              <a:t>στις 5 ασφαλέστερες χώρες στον κόσμο σύμφωνα με έρευνα </a:t>
            </a:r>
            <a:r>
              <a:rPr lang="el-GR" altLang="en-US" sz="2000" dirty="0" smtClean="0">
                <a:latin typeface="+mn-lt"/>
              </a:rPr>
              <a:t>που </a:t>
            </a:r>
            <a:r>
              <a:rPr lang="el-GR" altLang="en-US" sz="2000" dirty="0">
                <a:latin typeface="+mn-lt"/>
              </a:rPr>
              <a:t>έγινε το 2017 </a:t>
            </a:r>
            <a:br>
              <a:rPr lang="el-GR" altLang="en-US" sz="2000" dirty="0">
                <a:latin typeface="+mn-lt"/>
              </a:rPr>
            </a:br>
            <a:r>
              <a:rPr lang="el-GR" altLang="en-US" sz="2000" dirty="0" smtClean="0">
                <a:latin typeface="+mn-lt"/>
              </a:rPr>
              <a:t>από </a:t>
            </a:r>
            <a:r>
              <a:rPr lang="el-GR" altLang="en-US" sz="2000" dirty="0">
                <a:latin typeface="+mn-lt"/>
              </a:rPr>
              <a:t>την </a:t>
            </a:r>
            <a:r>
              <a:rPr lang="en-US" altLang="en-US" sz="2000" dirty="0" smtClean="0">
                <a:latin typeface="+mn-lt"/>
              </a:rPr>
              <a:t>World </a:t>
            </a:r>
            <a:r>
              <a:rPr lang="en-US" altLang="en-US" sz="2000" dirty="0">
                <a:latin typeface="+mn-lt"/>
              </a:rPr>
              <a:t>Health </a:t>
            </a:r>
            <a:r>
              <a:rPr lang="en-US" altLang="en-US" sz="2000" dirty="0" smtClean="0">
                <a:latin typeface="+mn-lt"/>
              </a:rPr>
              <a:t>Organization </a:t>
            </a:r>
            <a:r>
              <a:rPr lang="el-GR" altLang="en-US" sz="2000" dirty="0" smtClean="0">
                <a:latin typeface="+mn-lt"/>
              </a:rPr>
              <a:t/>
            </a:r>
            <a:br>
              <a:rPr lang="el-GR" altLang="en-US" sz="2000" dirty="0" smtClean="0">
                <a:latin typeface="+mn-lt"/>
              </a:rPr>
            </a:br>
            <a:r>
              <a:rPr lang="en-US" altLang="en-US" sz="2000" dirty="0" smtClean="0">
                <a:latin typeface="+mn-lt"/>
                <a:hlinkClick r:id="rId3"/>
              </a:rPr>
              <a:t>www.who.int/countries/cyp/en</a:t>
            </a:r>
            <a:r>
              <a:rPr lang="el-GR" altLang="en-US" sz="2000" dirty="0" smtClean="0">
                <a:latin typeface="+mn-lt"/>
              </a:rPr>
              <a:t> </a:t>
            </a:r>
            <a:endParaRPr lang="el-GR" altLang="en-US" sz="2000" dirty="0">
              <a:latin typeface="+mn-lt"/>
            </a:endParaRPr>
          </a:p>
          <a:p>
            <a:pPr eaLnBrk="1" hangingPunct="1">
              <a:defRPr/>
            </a:pPr>
            <a:endParaRPr lang="el-GR" altLang="en-US" sz="1600" dirty="0">
              <a:latin typeface="+mn-lt"/>
            </a:endParaRPr>
          </a:p>
          <a:p>
            <a:pPr eaLnBrk="1" hangingPunct="1">
              <a:defRPr/>
            </a:pPr>
            <a:endParaRPr lang="en-US" altLang="en-US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89" y="3236007"/>
            <a:ext cx="4158462" cy="27723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ocess 1"/>
          <p:cNvSpPr/>
          <p:nvPr/>
        </p:nvSpPr>
        <p:spPr>
          <a:xfrm>
            <a:off x="236081" y="1118637"/>
            <a:ext cx="8825069" cy="4874517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dirty="0"/>
              <a:t>Στην Κύπρο διατηρούν έδρα 200 εταιρίες που ασχολούνται με την πλοιοκτησία, διαχείριση πλοίων αλλά και διάφορες άλλες ναυτιλιακές υπηρεσίες που αντιπροσωπεύουν το 20-25% της παγκόσμιας συνολικής ναυτιλιακής διαχείρισης</a:t>
            </a:r>
            <a:r>
              <a:rPr lang="el-GR" altLang="en-US" sz="2000" dirty="0" smtClean="0"/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l-GR" alt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dirty="0"/>
              <a:t>4,500 άτομα </a:t>
            </a:r>
            <a:r>
              <a:rPr lang="el-GR" altLang="en-US" sz="2000" dirty="0" err="1"/>
              <a:t>εργοδοτούνται</a:t>
            </a:r>
            <a:r>
              <a:rPr lang="el-GR" altLang="en-US" sz="2000" dirty="0"/>
              <a:t> στη ξηρά και 55,000 ναυτικοί εργάζονται σε ναυτιλιακές εταιρείες που εδρεύουν στην Κύπρο.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7"/>
          </a:xfrm>
        </p:spPr>
        <p:txBody>
          <a:bodyPr/>
          <a:lstStyle/>
          <a:p>
            <a:pPr eaLnBrk="1" hangingPunct="1"/>
            <a:r>
              <a:rPr lang="el-GR" altLang="en-US" sz="2800" b="1" dirty="0" smtClean="0">
                <a:latin typeface="+mn-lt"/>
              </a:rPr>
              <a:t>Ποια είναι τα δίδακτρα;</a:t>
            </a:r>
            <a:br>
              <a:rPr lang="el-GR" altLang="en-US" sz="2800" b="1" dirty="0" smtClean="0">
                <a:latin typeface="+mn-lt"/>
              </a:rPr>
            </a:br>
            <a:r>
              <a:rPr lang="el-GR" altLang="en-US" sz="2800" b="1" dirty="0" smtClean="0">
                <a:latin typeface="+mn-lt"/>
              </a:rPr>
              <a:t>Υπάρχουν οικονομικές διευκολύνσεις;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5361"/>
            <a:ext cx="8080736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2000" dirty="0" smtClean="0"/>
              <a:t>Δίδακτρα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: €7,500 ανά έτος σπουδών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alt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2000" dirty="0" smtClean="0"/>
              <a:t>Δυνατότητα Υποτροφιών: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altLang="en-US" sz="1600" dirty="0" smtClean="0"/>
              <a:t>2Ο</a:t>
            </a:r>
            <a:r>
              <a:rPr lang="el-GR" altLang="en-US" sz="1600" dirty="0"/>
              <a:t>% στο </a:t>
            </a:r>
            <a:r>
              <a:rPr lang="el-GR" altLang="en-US" sz="1600" i="1" dirty="0"/>
              <a:t>πρώτο έτος </a:t>
            </a:r>
            <a:r>
              <a:rPr lang="el-GR" altLang="en-US" sz="1600" dirty="0" smtClean="0"/>
              <a:t>σπουδών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alt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/>
              <a:t>Σχέδιο </a:t>
            </a:r>
            <a:r>
              <a:rPr lang="el-GR" sz="2000" dirty="0"/>
              <a:t>Χρηματοδότησης </a:t>
            </a:r>
            <a:endParaRPr lang="el-GR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1600" i="1" dirty="0" smtClean="0"/>
              <a:t>υπό </a:t>
            </a:r>
            <a:r>
              <a:rPr lang="el-GR" sz="1600" i="1" dirty="0"/>
              <a:t>συγκεκριμένες </a:t>
            </a:r>
            <a:r>
              <a:rPr lang="el-GR" sz="1600" i="1" dirty="0" smtClean="0"/>
              <a:t>προϋποθέσεις</a:t>
            </a:r>
            <a:endParaRPr lang="el-GR" altLang="en-US" sz="16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ΝΑΥΤΙΚΗ ΑΚΑΔΗΜΙΑ ΚΥΠΡΟΥ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80728"/>
            <a:ext cx="9144000" cy="4571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34854"/>
            <a:ext cx="4572000" cy="30283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909AA5-0772-42FF-B4A2-5FACE9D64EC4}" type="datetime1">
              <a:rPr lang="en-US" smtClean="0"/>
              <a:pPr>
                <a:defRPr/>
              </a:pPr>
              <a:t>01/06/2018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Ναυτική Ακαδημία  Κύπρου</a:t>
            </a:r>
            <a:endParaRPr lang="el-GR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4FE55-CF9C-48A2-9CA0-9301A53F145A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fld id="{38AA2D29-5043-4EAC-A657-08FEA9E7B8F9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fld id="{2DE8BF1B-826E-4673-B5F6-88F2E19278D0}" type="slidenum">
              <a:rPr lang="el-GR" altLang="en-US" sz="1200" smtClean="0">
                <a:solidFill>
                  <a:srgbClr val="898989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200" smtClean="0">
              <a:solidFill>
                <a:srgbClr val="89898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19" name="Footer Placeholder 4"/>
          <p:cNvSpPr txBox="1">
            <a:spLocks/>
          </p:cNvSpPr>
          <p:nvPr/>
        </p:nvSpPr>
        <p:spPr bwMode="auto">
          <a:xfrm>
            <a:off x="3082925" y="64389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200">
                <a:solidFill>
                  <a:srgbClr val="898989"/>
                </a:solidFill>
              </a:rPr>
              <a:t>ΝΑΥΤΙΚΗ ΑΚΑΔΗΜΙΑ ΚΥΠΡΟΥ</a:t>
            </a: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21288"/>
            <a:ext cx="9144000" cy="859182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6093296"/>
            <a:ext cx="954782" cy="674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" y="-103886"/>
            <a:ext cx="9144000" cy="61026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22334</TotalTime>
  <Words>1018</Words>
  <Application>Microsoft Office PowerPoint</Application>
  <PresentationFormat>On-screen Show (4:3)</PresentationFormat>
  <Paragraphs>220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Wingdings</vt:lpstr>
      <vt:lpstr>Office Theme</vt:lpstr>
      <vt:lpstr>Ναυτική Ακαδημία Κύπρου Αξιωματικός Εμπορικού Ναυτικού  Έμμισθη Πρακτική | Σχέδιο Χρηματοδότησης | Άμεση Εργοδότηση | Υψηλές Απολαβές | Ταχεία Ανέλιξη </vt:lpstr>
      <vt:lpstr>Γιατί να επιλέξω την Ναυτική Ακαδημία Κύπρου (ΝΑΚ);</vt:lpstr>
      <vt:lpstr>Γιατί να επιλέξω την Ναυτική Ακαδημία Κύπρου (ΝΑΚ);</vt:lpstr>
      <vt:lpstr>PowerPoint Presentation</vt:lpstr>
      <vt:lpstr>PowerPoint Presentation</vt:lpstr>
      <vt:lpstr>Λίγα λόγια για την «Καριέρα της θάλασσας»</vt:lpstr>
      <vt:lpstr>PowerPoint Presentation</vt:lpstr>
      <vt:lpstr>Ποια είναι τα δίδακτρα; Υπάρχουν οικονομικές διευκολύνσεις;</vt:lpstr>
      <vt:lpstr>PowerPoint Presentation</vt:lpstr>
      <vt:lpstr>Το Σχέδιο Χρηματοδότησης σου προσφέρει:</vt:lpstr>
      <vt:lpstr>Πως δηλώνω ενδιαφέρον για το Σχέδιο Χρηματοδότησης;</vt:lpstr>
      <vt:lpstr>Ας μιλήσουμε με αριθμούς...</vt:lpstr>
      <vt:lpstr>Οι μισθοί με βάση το Κυπριακό Ναυτιλιακό Επιμελητήριο</vt:lpstr>
      <vt:lpstr>PowerPoint Presentation</vt:lpstr>
      <vt:lpstr>PowerPoint Presentation</vt:lpstr>
      <vt:lpstr>Ευχαριστώ για την προσοχή σας!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Cyprus Maritime Academy (CyMA)</dc:title>
  <dc:creator>Andriana Adamantou</dc:creator>
  <cp:lastModifiedBy>paphiti.s</cp:lastModifiedBy>
  <cp:revision>214</cp:revision>
  <cp:lastPrinted>2018-06-01T12:24:04Z</cp:lastPrinted>
  <dcterms:created xsi:type="dcterms:W3CDTF">2015-12-02T13:04:00Z</dcterms:created>
  <dcterms:modified xsi:type="dcterms:W3CDTF">2018-06-01T12:41:08Z</dcterms:modified>
</cp:coreProperties>
</file>